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2" r:id="rId3"/>
    <p:sldId id="276" r:id="rId4"/>
    <p:sldId id="274" r:id="rId5"/>
    <p:sldId id="273" r:id="rId6"/>
    <p:sldId id="271" r:id="rId7"/>
    <p:sldId id="275" r:id="rId8"/>
    <p:sldId id="257" r:id="rId9"/>
    <p:sldId id="266" r:id="rId10"/>
    <p:sldId id="264" r:id="rId11"/>
    <p:sldId id="268" r:id="rId12"/>
    <p:sldId id="269" r:id="rId13"/>
    <p:sldId id="270" r:id="rId14"/>
    <p:sldId id="265" r:id="rId15"/>
    <p:sldId id="258" r:id="rId16"/>
    <p:sldId id="259" r:id="rId17"/>
    <p:sldId id="260" r:id="rId18"/>
    <p:sldId id="267" r:id="rId19"/>
    <p:sldId id="261" r:id="rId20"/>
    <p:sldId id="263" r:id="rId21"/>
    <p:sldId id="262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7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4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63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623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90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1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01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1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3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06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5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17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7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4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1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6012B9-6FBC-4C8E-806A-90EE9980D6F9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0E12-C58E-4E7C-B888-6BB7A53C3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2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1867-74F6-41AA-8903-7EFA1B04E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70920"/>
            <a:ext cx="8825658" cy="4206461"/>
          </a:xfrm>
        </p:spPr>
        <p:txBody>
          <a:bodyPr anchor="ctr">
            <a:noAutofit/>
          </a:bodyPr>
          <a:lstStyle/>
          <a:p>
            <a:r>
              <a:rPr lang="en-US" sz="4400" b="1" dirty="0"/>
              <a:t>In Search of the “Hill Country”:</a:t>
            </a:r>
            <a:br>
              <a:rPr lang="en-US" sz="4400" dirty="0"/>
            </a:br>
            <a:r>
              <a:rPr lang="en-US" sz="3600" dirty="0"/>
              <a:t>Using the Foursquare API to Delineate a Vernacular Region in Texas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439B2-FEE9-4B68-9167-A1971E94D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172820"/>
            <a:ext cx="8825658" cy="1465980"/>
          </a:xfrm>
        </p:spPr>
        <p:txBody>
          <a:bodyPr>
            <a:normAutofit/>
          </a:bodyPr>
          <a:lstStyle/>
          <a:p>
            <a:r>
              <a:rPr lang="en-US" sz="2400" dirty="0"/>
              <a:t>William Flynn, Ph.D.</a:t>
            </a:r>
          </a:p>
          <a:p>
            <a:r>
              <a:rPr lang="en-US" sz="2400" dirty="0"/>
              <a:t>March 17, 2020</a:t>
            </a:r>
          </a:p>
        </p:txBody>
      </p:sp>
      <p:pic>
        <p:nvPicPr>
          <p:cNvPr id="4" name="Picture 3" descr="Image result for gateway to the texas hill country">
            <a:extLst>
              <a:ext uri="{FF2B5EF4-FFF2-40B4-BE49-F238E27FC236}">
                <a16:creationId xmlns:a16="http://schemas.microsoft.com/office/drawing/2014/main" id="{89C34C47-8239-4751-B6ED-F26870063E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73" y="3639034"/>
            <a:ext cx="5216124" cy="2935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724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49" y="0"/>
            <a:ext cx="10285838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Hierarchical Approach to Sampling the Foursquare Places API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76672"/>
              </p:ext>
            </p:extLst>
          </p:nvPr>
        </p:nvGraphicFramePr>
        <p:xfrm>
          <a:off x="343480" y="1364639"/>
          <a:ext cx="11427679" cy="3337324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48252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5103456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  <a:gridCol w="3775971">
                  <a:extLst>
                    <a:ext uri="{9D8B030D-6E8A-4147-A177-3AD203B41FA5}">
                      <a16:colId xmlns:a16="http://schemas.microsoft.com/office/drawing/2014/main" val="1496933702"/>
                    </a:ext>
                  </a:extLst>
                </a:gridCol>
              </a:tblGrid>
              <a:tr h="7163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Hierarchy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Spacing Between Samples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Search Radius in Meters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1.0000°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220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0.5000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40,000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3</a:t>
                      </a:r>
                      <a:endParaRPr lang="en-US" sz="220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0.2500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20,000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4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0.1250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10,000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5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0.0625</a:t>
                      </a:r>
                      <a:r>
                        <a:rPr lang="en-US" sz="2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°</a:t>
                      </a:r>
                      <a:endParaRPr lang="en-US" sz="22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5,000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64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49" y="0"/>
            <a:ext cx="10285838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6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Hierarchical Approach to Sampling the Foursquare Places API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11628"/>
              </p:ext>
            </p:extLst>
          </p:nvPr>
        </p:nvGraphicFramePr>
        <p:xfrm>
          <a:off x="343480" y="1364639"/>
          <a:ext cx="11427679" cy="3337324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48252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5103456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  <a:gridCol w="3775971">
                  <a:extLst>
                    <a:ext uri="{9D8B030D-6E8A-4147-A177-3AD203B41FA5}">
                      <a16:colId xmlns:a16="http://schemas.microsoft.com/office/drawing/2014/main" val="1496933702"/>
                    </a:ext>
                  </a:extLst>
                </a:gridCol>
              </a:tblGrid>
              <a:tr h="7163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Hierarchy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New Hill Country Venues Retrieved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Cumulative Venues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3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4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524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Level 5</a:t>
                      </a:r>
                      <a:endParaRPr lang="en-US" sz="2200" dirty="0">
                        <a:solidFill>
                          <a:srgbClr val="7030A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15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8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 Categories for “Hill Country” Venues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316680"/>
              </p:ext>
            </p:extLst>
          </p:nvPr>
        </p:nvGraphicFramePr>
        <p:xfrm>
          <a:off x="1828799" y="984024"/>
          <a:ext cx="8526665" cy="5717083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306888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6219777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</a:tblGrid>
              <a:tr h="475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Venues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Category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475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Doctor’s Office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475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Church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475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Home Service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47589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Building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1112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Automotive Shop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Miscellaneous Shop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Office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Resort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  <a:tr h="1112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Construction &amp; Landscaping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Dentist’s Office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Food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Medical Center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163888"/>
                  </a:ext>
                </a:extLst>
              </a:tr>
              <a:tr h="5562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Great Outdoors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Residential Building (Apartment/Condo)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4001001"/>
                  </a:ext>
                </a:extLst>
              </a:tr>
              <a:tr h="55627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Hotel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 Estate Office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7167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814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8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 Cities for “Hill Country” Venues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49272"/>
              </p:ext>
            </p:extLst>
          </p:nvPr>
        </p:nvGraphicFramePr>
        <p:xfrm>
          <a:off x="2743202" y="1239314"/>
          <a:ext cx="6702504" cy="5221824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3007771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3694733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</a:tblGrid>
              <a:tr h="4351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Cities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Number of Hill Country Venues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San Antonio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Austin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3t. Fredericksburg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3t. Kerrville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Boerne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New Braunfels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163888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Canyon Lake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4001001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Dripping Springs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7167578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Wimberley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8758453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10t. Bee Cave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5564998"/>
                  </a:ext>
                </a:extLst>
              </a:tr>
              <a:tr h="4351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10t. San Marcos</a:t>
                      </a:r>
                      <a:endParaRPr lang="en-US" sz="2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rgbClr val="7030A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1532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257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EAB2C-1642-44E5-BD33-66F71E39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" t="3578" r="25" b="-1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Venues Point Map</a:t>
            </a:r>
          </a:p>
        </p:txBody>
      </p:sp>
    </p:spTree>
    <p:extLst>
      <p:ext uri="{BB962C8B-B14F-4D97-AF65-F5344CB8AC3E}">
        <p14:creationId xmlns:p14="http://schemas.microsoft.com/office/powerpoint/2010/main" val="33867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C12870-308B-4B35-8361-70B480B6F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6"/>
          <a:stretch/>
        </p:blipFill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Venues Marker Cluster Map</a:t>
            </a:r>
          </a:p>
        </p:txBody>
      </p:sp>
    </p:spTree>
    <p:extLst>
      <p:ext uri="{BB962C8B-B14F-4D97-AF65-F5344CB8AC3E}">
        <p14:creationId xmlns:p14="http://schemas.microsoft.com/office/powerpoint/2010/main" val="13200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233C9C-33E9-459E-BCB9-663FBEC0D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9"/>
          <a:stretch/>
        </p:blipFill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Venues Marker Cluster Map</a:t>
            </a:r>
          </a:p>
        </p:txBody>
      </p:sp>
    </p:spTree>
    <p:extLst>
      <p:ext uri="{BB962C8B-B14F-4D97-AF65-F5344CB8AC3E}">
        <p14:creationId xmlns:p14="http://schemas.microsoft.com/office/powerpoint/2010/main" val="3393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98C596-839A-4AA7-A346-E0F393D5A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"/>
          <a:stretch/>
        </p:blipFill>
        <p:spPr bwMode="auto">
          <a:xfrm>
            <a:off x="2346960" y="0"/>
            <a:ext cx="75416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 </a:t>
            </a:r>
            <a:r>
              <a:rPr lang="en-US" sz="2200" b="1" i="1" dirty="0" err="1">
                <a:solidFill>
                  <a:schemeClr val="tx1"/>
                </a:solidFill>
              </a:rPr>
              <a:t>Hexbin</a:t>
            </a:r>
            <a:r>
              <a:rPr lang="en-US" sz="2200" b="1" i="1" dirty="0">
                <a:solidFill>
                  <a:schemeClr val="tx1"/>
                </a:solidFill>
              </a:rPr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74248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4" y="0"/>
            <a:ext cx="10095533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 10 Texas Counties for “Hill Country” Venues per 1,000 </a:t>
            </a:r>
            <a:r>
              <a:rPr lang="en-US" sz="2400" b="1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Sq</a:t>
            </a:r>
            <a:r>
              <a:rPr 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Miles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/>
        </p:nvGraphicFramePr>
        <p:xfrm>
          <a:off x="324913" y="1113991"/>
          <a:ext cx="11594778" cy="5397436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318955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3091941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  <a:gridCol w="2670173">
                  <a:extLst>
                    <a:ext uri="{9D8B030D-6E8A-4147-A177-3AD203B41FA5}">
                      <a16:colId xmlns:a16="http://schemas.microsoft.com/office/drawing/2014/main" val="1496933702"/>
                    </a:ext>
                  </a:extLst>
                </a:gridCol>
                <a:gridCol w="3513709">
                  <a:extLst>
                    <a:ext uri="{9D8B030D-6E8A-4147-A177-3AD203B41FA5}">
                      <a16:colId xmlns:a16="http://schemas.microsoft.com/office/drawing/2014/main" val="890148767"/>
                    </a:ext>
                  </a:extLst>
                </a:gridCol>
              </a:tblGrid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</a:rPr>
                        <a:t>County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</a:rPr>
                        <a:t>Venues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</a:rPr>
                        <a:t>Area in </a:t>
                      </a:r>
                      <a:r>
                        <a:rPr lang="en-US" sz="2200" dirty="0" err="1">
                          <a:effectLst/>
                          <a:latin typeface="+mn-lt"/>
                        </a:rPr>
                        <a:t>Sq</a:t>
                      </a:r>
                      <a:r>
                        <a:rPr lang="en-US" sz="2200" dirty="0">
                          <a:effectLst/>
                          <a:latin typeface="+mn-lt"/>
                        </a:rPr>
                        <a:t> Mi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</a:rPr>
                        <a:t>Venues per 1,000 </a:t>
                      </a:r>
                      <a:r>
                        <a:rPr lang="en-US" sz="2200" dirty="0" err="1">
                          <a:effectLst/>
                          <a:latin typeface="+mn-lt"/>
                        </a:rPr>
                        <a:t>Sq</a:t>
                      </a:r>
                      <a:r>
                        <a:rPr lang="en-US" sz="2200" dirty="0">
                          <a:effectLst/>
                          <a:latin typeface="+mn-lt"/>
                        </a:rPr>
                        <a:t> Mi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Comal</a:t>
                      </a:r>
                      <a:endParaRPr lang="en-US" sz="22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110.3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Travis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103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104.1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Hays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 Bexar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1,247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90.0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 Kendall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61.9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Kerr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1,106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44.3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163888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Gillespie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1,061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40.5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4001001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Williamson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1,124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39.1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7167578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Burnet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86310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Bandera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792</a:t>
                      </a:r>
                      <a:endParaRPr lang="en-US" sz="2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21.5</a:t>
                      </a:r>
                      <a:endParaRPr lang="en-US" sz="2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9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20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26909F-1D4F-44FF-B451-F44D3A3D2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Venues per 1,000 </a:t>
            </a:r>
            <a:r>
              <a:rPr lang="en-US" sz="2200" b="1" i="1" dirty="0" err="1">
                <a:solidFill>
                  <a:schemeClr val="tx1"/>
                </a:solidFill>
              </a:rPr>
              <a:t>Sq</a:t>
            </a:r>
            <a:r>
              <a:rPr lang="en-US" sz="2200" b="1" i="1" dirty="0">
                <a:solidFill>
                  <a:schemeClr val="tx1"/>
                </a:solidFill>
              </a:rPr>
              <a:t> Mi</a:t>
            </a:r>
          </a:p>
        </p:txBody>
      </p:sp>
    </p:spTree>
    <p:extLst>
      <p:ext uri="{BB962C8B-B14F-4D97-AF65-F5344CB8AC3E}">
        <p14:creationId xmlns:p14="http://schemas.microsoft.com/office/powerpoint/2010/main" val="177514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38E6-9729-4361-8E50-B315F98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7" y="183504"/>
            <a:ext cx="10173515" cy="1400530"/>
          </a:xfrm>
        </p:spPr>
        <p:txBody>
          <a:bodyPr/>
          <a:lstStyle/>
          <a:p>
            <a:r>
              <a:rPr lang="en-US" dirty="0"/>
              <a:t>Introduction to the Texas Hill Country</a:t>
            </a:r>
          </a:p>
        </p:txBody>
      </p:sp>
      <p:pic>
        <p:nvPicPr>
          <p:cNvPr id="5" name="Picture 4" descr="Image result for hill country texas map">
            <a:extLst>
              <a:ext uri="{FF2B5EF4-FFF2-40B4-BE49-F238E27FC236}">
                <a16:creationId xmlns:a16="http://schemas.microsoft.com/office/drawing/2014/main" id="{2CEAA497-63BB-434F-9B36-6F0BFAFD9A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2" y="1183614"/>
            <a:ext cx="4485287" cy="5319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Image result for bluebonnets texas hill country">
            <a:extLst>
              <a:ext uri="{FF2B5EF4-FFF2-40B4-BE49-F238E27FC236}">
                <a16:creationId xmlns:a16="http://schemas.microsoft.com/office/drawing/2014/main" id="{604C56DC-5DB7-4C7E-A37A-1B9C5BA32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4523" y="4339919"/>
            <a:ext cx="2940469" cy="22053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D01B1F-008F-4F31-BAEB-046F863D71FC}"/>
              </a:ext>
            </a:extLst>
          </p:cNvPr>
          <p:cNvSpPr txBox="1"/>
          <p:nvPr/>
        </p:nvSpPr>
        <p:spPr>
          <a:xfrm>
            <a:off x="5231111" y="1285733"/>
            <a:ext cx="6623598" cy="500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Portions of Central and South Texas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Situated on Edwards Plateau to the west of the Balcones Escarpment that runs along cities of Austin and San Antonio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Favorite spot for scenic drives, leisure, outdoor recreation, </a:t>
            </a:r>
            <a:br>
              <a:rPr lang="en-US" sz="2400" dirty="0"/>
            </a:br>
            <a:r>
              <a:rPr lang="en-US" sz="2400" dirty="0"/>
              <a:t>landing destination </a:t>
            </a:r>
            <a:br>
              <a:rPr lang="en-US" sz="2400" dirty="0"/>
            </a:br>
            <a:r>
              <a:rPr lang="en-US" sz="2400" dirty="0"/>
              <a:t>for retirees and </a:t>
            </a:r>
            <a:br>
              <a:rPr lang="en-US" sz="2400" dirty="0"/>
            </a:br>
            <a:r>
              <a:rPr lang="en-US" sz="2400" dirty="0"/>
              <a:t>snowbirds</a:t>
            </a:r>
          </a:p>
        </p:txBody>
      </p:sp>
    </p:spTree>
    <p:extLst>
      <p:ext uri="{BB962C8B-B14F-4D97-AF65-F5344CB8AC3E}">
        <p14:creationId xmlns:p14="http://schemas.microsoft.com/office/powerpoint/2010/main" val="3618180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54" y="0"/>
            <a:ext cx="10095533" cy="1081498"/>
          </a:xfrm>
          <a:noFill/>
          <a:ln>
            <a:noFill/>
          </a:ln>
        </p:spPr>
        <p:txBody>
          <a:bodyPr anchor="ctr"/>
          <a:lstStyle/>
          <a:p>
            <a:pPr algn="ctr"/>
            <a:r>
              <a:rPr lang="en-US" sz="24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Top 10 Texas Counties for “Hill Country” Venues per Million People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E6A92A-3965-4E2B-8EE8-E4C144772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74685"/>
              </p:ext>
            </p:extLst>
          </p:nvPr>
        </p:nvGraphicFramePr>
        <p:xfrm>
          <a:off x="324913" y="1113991"/>
          <a:ext cx="11594778" cy="5397436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318955">
                  <a:extLst>
                    <a:ext uri="{9D8B030D-6E8A-4147-A177-3AD203B41FA5}">
                      <a16:colId xmlns:a16="http://schemas.microsoft.com/office/drawing/2014/main" val="3320250696"/>
                    </a:ext>
                  </a:extLst>
                </a:gridCol>
                <a:gridCol w="3091941">
                  <a:extLst>
                    <a:ext uri="{9D8B030D-6E8A-4147-A177-3AD203B41FA5}">
                      <a16:colId xmlns:a16="http://schemas.microsoft.com/office/drawing/2014/main" val="2089302628"/>
                    </a:ext>
                  </a:extLst>
                </a:gridCol>
                <a:gridCol w="2284917">
                  <a:extLst>
                    <a:ext uri="{9D8B030D-6E8A-4147-A177-3AD203B41FA5}">
                      <a16:colId xmlns:a16="http://schemas.microsoft.com/office/drawing/2014/main" val="1496933702"/>
                    </a:ext>
                  </a:extLst>
                </a:gridCol>
                <a:gridCol w="3898965">
                  <a:extLst>
                    <a:ext uri="{9D8B030D-6E8A-4147-A177-3AD203B41FA5}">
                      <a16:colId xmlns:a16="http://schemas.microsoft.com/office/drawing/2014/main" val="890148767"/>
                    </a:ext>
                  </a:extLst>
                </a:gridCol>
              </a:tblGrid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County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Venues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Population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Venues per Million People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2837442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1. Gillespie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43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26,646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1,613.8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0660874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2. McMullen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778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1,285.3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6526390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3. Kerr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49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51,720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947.4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2826099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4. Kendall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41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44,026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931.3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567004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5. Bandera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17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22,351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760.6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271176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6. Kimble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4,410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680.3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2163888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7. Blanco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7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11,626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602.1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4001001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8. Burnet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27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46,804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576.8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7167578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9. San Saba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3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5,959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503.4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86310"/>
                  </a:ext>
                </a:extLst>
              </a:tr>
              <a:tr h="4906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10. Mason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2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</a:rPr>
                        <a:t>4,222</a:t>
                      </a:r>
                      <a:endParaRPr lang="en-US" sz="2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</a:rPr>
                        <a:t>473.7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92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17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95C80-5B93-4CE2-8628-38914E39B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70"/>
          <a:stretch/>
        </p:blipFill>
        <p:spPr>
          <a:xfrm>
            <a:off x="3048" y="1"/>
            <a:ext cx="1218895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9048" cy="457200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sz="2200" b="1" i="1" dirty="0">
                <a:solidFill>
                  <a:schemeClr val="tx1"/>
                </a:solidFill>
              </a:rPr>
              <a:t>Hill Country Venues per Million People</a:t>
            </a:r>
          </a:p>
        </p:txBody>
      </p:sp>
    </p:spTree>
    <p:extLst>
      <p:ext uri="{BB962C8B-B14F-4D97-AF65-F5344CB8AC3E}">
        <p14:creationId xmlns:p14="http://schemas.microsoft.com/office/powerpoint/2010/main" val="392308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BDB2-3405-4809-94A5-3B423D78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Challenges with Foursquare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CA4F-5356-4070-ACD1-28E0E478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546"/>
            <a:ext cx="10621431" cy="517541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Low Cap on Returned Results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Only 50 venues can be returned on a single API call</a:t>
            </a:r>
            <a:endParaRPr lang="en-US" sz="2600" i="1" dirty="0"/>
          </a:p>
          <a:p>
            <a:r>
              <a:rPr lang="en-US" sz="2800" b="1" dirty="0"/>
              <a:t>Results Based on Relevance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Exact phrases are not honored in the query parameter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“</a:t>
            </a:r>
            <a:r>
              <a:rPr lang="en-US" sz="2600" dirty="0" err="1"/>
              <a:t>Hill_Country</a:t>
            </a:r>
            <a:r>
              <a:rPr lang="en-US" sz="2600" dirty="0"/>
              <a:t>” returns venues with “Hill” and/or “Country” as partial string match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Requires manual filtering later, and irrelevant venues are received that count against the cap of 50 items</a:t>
            </a:r>
          </a:p>
          <a:p>
            <a:r>
              <a:rPr lang="en-US" sz="2800" b="1" dirty="0"/>
              <a:t>Circular Searches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Maximum search radius is 100 kilometers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Non-tessellating shape means searches will have underlap or overlap</a:t>
            </a:r>
          </a:p>
        </p:txBody>
      </p:sp>
    </p:spTree>
    <p:extLst>
      <p:ext uri="{BB962C8B-B14F-4D97-AF65-F5344CB8AC3E}">
        <p14:creationId xmlns:p14="http://schemas.microsoft.com/office/powerpoint/2010/main" val="105915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BDB2-3405-4809-94A5-3B423D78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07" y="232081"/>
            <a:ext cx="9404723" cy="134267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CA4F-5356-4070-ACD1-28E0E478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31" y="1295013"/>
            <a:ext cx="11696894" cy="5323943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/>
              <a:t>“Hill Country” delineated using 627 venues returned from 1,788 API calls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Mapped raw points, clusters, </a:t>
            </a:r>
            <a:r>
              <a:rPr lang="en-US" sz="2900" dirty="0" err="1"/>
              <a:t>hexbins</a:t>
            </a:r>
            <a:r>
              <a:rPr lang="en-US" sz="2900" dirty="0"/>
              <a:t>, and at county level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Normalized for population and area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900" dirty="0"/>
              <a:t>Heart of region lies immediately west of Austin-San Antonio corridor as well as communities of Kerrville and Fredericksburg</a:t>
            </a:r>
            <a:br>
              <a:rPr lang="en-US" sz="2900" dirty="0"/>
            </a:br>
            <a:endParaRPr lang="en-US" sz="2900" dirty="0"/>
          </a:p>
          <a:p>
            <a:r>
              <a:rPr lang="en-US" sz="3100" dirty="0"/>
              <a:t>Modern approach to gathering data and delineating a vernacular region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Use of API instead of phone books is faster, more current, and comprehensive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 few lines of code can perform searches, wrangle output, generate a usable dataset, and enable seamless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Able to identify words or phrases as a partial string anywhere in venue name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API results offer additional content such as venue categories, location coordinates, pictures, reviews, etc.</a:t>
            </a:r>
          </a:p>
        </p:txBody>
      </p:sp>
    </p:spTree>
    <p:extLst>
      <p:ext uri="{BB962C8B-B14F-4D97-AF65-F5344CB8AC3E}">
        <p14:creationId xmlns:p14="http://schemas.microsoft.com/office/powerpoint/2010/main" val="166540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BDB2-3405-4809-94A5-3B423D78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CA4F-5356-4070-ACD1-28E0E478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546"/>
            <a:ext cx="10630713" cy="5175410"/>
          </a:xfrm>
        </p:spPr>
        <p:txBody>
          <a:bodyPr>
            <a:normAutofit/>
          </a:bodyPr>
          <a:lstStyle/>
          <a:p>
            <a:r>
              <a:rPr lang="en-US" sz="3100" dirty="0"/>
              <a:t>Easily adaptable to studying other vernacular regions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“Big Sky”, “Dixie”, “Midwest”, etc.</a:t>
            </a:r>
            <a:br>
              <a:rPr lang="en-US" sz="2600" dirty="0"/>
            </a:b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College Mascots and State Nicknames: </a:t>
            </a:r>
            <a:br>
              <a:rPr lang="en-US" sz="2600" dirty="0"/>
            </a:br>
            <a:r>
              <a:rPr lang="en-US" sz="2600" i="1" dirty="0"/>
              <a:t>Longhorn</a:t>
            </a:r>
            <a:r>
              <a:rPr lang="en-US" sz="2600" dirty="0"/>
              <a:t>, </a:t>
            </a:r>
            <a:r>
              <a:rPr lang="en-US" sz="2600" i="1" dirty="0"/>
              <a:t>Sooner</a:t>
            </a:r>
            <a:r>
              <a:rPr lang="en-US" sz="2600" dirty="0"/>
              <a:t>, </a:t>
            </a:r>
            <a:r>
              <a:rPr lang="en-US" sz="2600" i="1" dirty="0"/>
              <a:t>Buckeye</a:t>
            </a:r>
            <a:r>
              <a:rPr lang="en-US" sz="2600" dirty="0"/>
              <a:t>, etc.</a:t>
            </a:r>
            <a:br>
              <a:rPr lang="en-US" sz="2600" dirty="0"/>
            </a:br>
            <a:endParaRPr lang="en-US" sz="2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Independence Movements: </a:t>
            </a:r>
            <a:br>
              <a:rPr lang="en-US" sz="2600" dirty="0"/>
            </a:br>
            <a:r>
              <a:rPr lang="en-US" sz="2600" i="1" dirty="0"/>
              <a:t>Cascadia</a:t>
            </a:r>
            <a:r>
              <a:rPr lang="en-US" sz="2600" dirty="0"/>
              <a:t>, </a:t>
            </a:r>
            <a:r>
              <a:rPr lang="en-US" sz="2600" i="1" dirty="0"/>
              <a:t>Jefferson</a:t>
            </a:r>
            <a:r>
              <a:rPr lang="en-US" sz="26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8263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BDB2-3405-4809-94A5-3B423D78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Geographic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CA4F-5356-4070-ACD1-28E0E4789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43546"/>
            <a:ext cx="10621431" cy="4804854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/>
              <a:t>Formal Region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People share one or more measurable traits, such as a common language, system of beliefs, nationality, or even physical characteristics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Examples: </a:t>
            </a:r>
            <a:r>
              <a:rPr lang="en-US" sz="2600" i="1" dirty="0"/>
              <a:t>Peru, Sahara Desert, Francophone region of Canada</a:t>
            </a:r>
          </a:p>
          <a:p>
            <a:r>
              <a:rPr lang="en-US" sz="2800" b="1" dirty="0"/>
              <a:t>Functional Region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Set up around a system of interactions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Examples: </a:t>
            </a:r>
            <a:r>
              <a:rPr lang="en-US" sz="2600" i="1" dirty="0"/>
              <a:t>Public transit network or delivery area of pizzeria</a:t>
            </a:r>
          </a:p>
          <a:p>
            <a:r>
              <a:rPr lang="en-US" sz="2800" b="1" dirty="0"/>
              <a:t>Vernacular / Perceptual Region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Defined by people’s attitudes, feelings, and perspectives about an area; Reflect a “sense of place”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Examples: </a:t>
            </a:r>
            <a:r>
              <a:rPr lang="en-US" sz="2600" i="1" dirty="0"/>
              <a:t>Dixie, Big Sky, Cascadia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2460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38E6-9729-4361-8E50-B315F98CF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Texas Hill Country?</a:t>
            </a:r>
          </a:p>
        </p:txBody>
      </p:sp>
      <p:pic>
        <p:nvPicPr>
          <p:cNvPr id="4" name="Picture 3" descr="Image result for texas hill country region">
            <a:extLst>
              <a:ext uri="{FF2B5EF4-FFF2-40B4-BE49-F238E27FC236}">
                <a16:creationId xmlns:a16="http://schemas.microsoft.com/office/drawing/2014/main" id="{8775D74E-F4D5-48F3-A95B-2B0E9B069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895" y="1508530"/>
            <a:ext cx="7315200" cy="50867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4" descr="Image result for hill country zone">
            <a:extLst>
              <a:ext uri="{FF2B5EF4-FFF2-40B4-BE49-F238E27FC236}">
                <a16:creationId xmlns:a16="http://schemas.microsoft.com/office/drawing/2014/main" id="{1C21EDF5-B586-4147-AD63-19E6E4A21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453" y="1081653"/>
            <a:ext cx="2965250" cy="1666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5548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38E6-9729-4361-8E50-B315F98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32" y="197428"/>
            <a:ext cx="9404723" cy="1400530"/>
          </a:xfrm>
        </p:spPr>
        <p:txBody>
          <a:bodyPr/>
          <a:lstStyle/>
          <a:p>
            <a:r>
              <a:rPr lang="en-US" dirty="0"/>
              <a:t>An Old School Approach to Vernacular Geography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061E5-9A8F-4DA2-B302-5E2D4799B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3"/>
          <a:stretch/>
        </p:blipFill>
        <p:spPr bwMode="auto">
          <a:xfrm>
            <a:off x="3392519" y="1773104"/>
            <a:ext cx="5486400" cy="4844334"/>
          </a:xfrm>
          <a:prstGeom prst="rect">
            <a:avLst/>
          </a:prstGeom>
          <a:ln>
            <a:solidFill>
              <a:schemeClr val="bg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4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BF9F-8770-41D5-A3CB-E758CFA3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Hill Country Venues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FBE372-C4D8-4BB4-A429-80820BC4DEEC}"/>
              </a:ext>
            </a:extLst>
          </p:cNvPr>
          <p:cNvGrpSpPr/>
          <p:nvPr/>
        </p:nvGrpSpPr>
        <p:grpSpPr>
          <a:xfrm>
            <a:off x="876589" y="2188055"/>
            <a:ext cx="2771050" cy="3595409"/>
            <a:chOff x="876589" y="2188055"/>
            <a:chExt cx="2771050" cy="3595409"/>
          </a:xfrm>
        </p:grpSpPr>
        <p:pic>
          <p:nvPicPr>
            <p:cNvPr id="4" name="Picture 3" descr="Image result for hill country eye associates">
              <a:extLst>
                <a:ext uri="{FF2B5EF4-FFF2-40B4-BE49-F238E27FC236}">
                  <a16:creationId xmlns:a16="http://schemas.microsoft.com/office/drawing/2014/main" id="{6073F7A9-26DC-4531-9537-B44EA17D2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78" t="7161" r="23195" b="5678"/>
            <a:stretch/>
          </p:blipFill>
          <p:spPr bwMode="auto">
            <a:xfrm>
              <a:off x="890514" y="2188055"/>
              <a:ext cx="2743200" cy="2743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86A8D856-6E1A-4B31-9290-EADE43130526}"/>
                </a:ext>
              </a:extLst>
            </p:cNvPr>
            <p:cNvSpPr txBox="1">
              <a:spLocks/>
            </p:cNvSpPr>
            <p:nvPr/>
          </p:nvSpPr>
          <p:spPr>
            <a:xfrm>
              <a:off x="876589" y="5037869"/>
              <a:ext cx="2771050" cy="74559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FFFF00"/>
                  </a:solidFill>
                </a:rPr>
                <a:t>Hill Country Eye Associates</a:t>
              </a:r>
            </a:p>
            <a:p>
              <a:pPr algn="ctr"/>
              <a:r>
                <a:rPr lang="en-US" sz="15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New Braunfels, TX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735E7-C57A-4623-9B0C-E99568CEAEBC}"/>
              </a:ext>
            </a:extLst>
          </p:cNvPr>
          <p:cNvGrpSpPr/>
          <p:nvPr/>
        </p:nvGrpSpPr>
        <p:grpSpPr>
          <a:xfrm>
            <a:off x="4527179" y="2188055"/>
            <a:ext cx="2771050" cy="3594636"/>
            <a:chOff x="4480661" y="2188055"/>
            <a:chExt cx="2771050" cy="35946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C25A6E-A46E-4951-8412-240663C5F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586" y="2188055"/>
              <a:ext cx="2743200" cy="2743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25FA558B-7712-4EAB-BE27-E4118A95A2FE}"/>
                </a:ext>
              </a:extLst>
            </p:cNvPr>
            <p:cNvSpPr txBox="1">
              <a:spLocks/>
            </p:cNvSpPr>
            <p:nvPr/>
          </p:nvSpPr>
          <p:spPr>
            <a:xfrm>
              <a:off x="4480661" y="5037096"/>
              <a:ext cx="2771050" cy="74559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FFFF00"/>
                  </a:solidFill>
                </a:rPr>
                <a:t>Hill Country Automotive</a:t>
              </a:r>
            </a:p>
            <a:p>
              <a:pPr algn="ctr"/>
              <a:r>
                <a:rPr lang="en-US" sz="15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Boerne, TX</a:t>
              </a:r>
            </a:p>
          </p:txBody>
        </p:sp>
      </p:grpSp>
      <p:pic>
        <p:nvPicPr>
          <p:cNvPr id="6" name="Picture 5" descr="Image result for hill country christian school">
            <a:extLst>
              <a:ext uri="{FF2B5EF4-FFF2-40B4-BE49-F238E27FC236}">
                <a16:creationId xmlns:a16="http://schemas.microsoft.com/office/drawing/2014/main" id="{99E10560-0A5C-4F86-B1B5-0AAD6A5A8B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r="1246"/>
          <a:stretch/>
        </p:blipFill>
        <p:spPr bwMode="auto">
          <a:xfrm>
            <a:off x="8191269" y="2188055"/>
            <a:ext cx="2744048" cy="2743200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A4FFF69-C35F-4AA6-8BD4-27F19A0EA86B}"/>
              </a:ext>
            </a:extLst>
          </p:cNvPr>
          <p:cNvSpPr txBox="1">
            <a:spLocks/>
          </p:cNvSpPr>
          <p:nvPr/>
        </p:nvSpPr>
        <p:spPr>
          <a:xfrm>
            <a:off x="8177768" y="5004604"/>
            <a:ext cx="2771050" cy="7455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500" b="1" dirty="0">
                <a:solidFill>
                  <a:srgbClr val="FFFF00"/>
                </a:solidFill>
              </a:rPr>
              <a:t>Hill Country High School</a:t>
            </a:r>
          </a:p>
          <a:p>
            <a:pPr algn="ctr"/>
            <a:r>
              <a:rPr lang="en-US" sz="15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Kerrville, TX</a:t>
            </a:r>
          </a:p>
        </p:txBody>
      </p:sp>
    </p:spTree>
    <p:extLst>
      <p:ext uri="{BB962C8B-B14F-4D97-AF65-F5344CB8AC3E}">
        <p14:creationId xmlns:p14="http://schemas.microsoft.com/office/powerpoint/2010/main" val="305537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38E6-9729-4361-8E50-B315F98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70" y="327394"/>
            <a:ext cx="9404723" cy="1400530"/>
          </a:xfrm>
        </p:spPr>
        <p:txBody>
          <a:bodyPr/>
          <a:lstStyle/>
          <a:p>
            <a:r>
              <a:rPr lang="en-US" dirty="0"/>
              <a:t>Foursquare Places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A4361C-4560-4C68-AF38-6B4EAD1F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20" y="1332847"/>
            <a:ext cx="10907817" cy="536733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53474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exas map new mexico">
            <a:extLst>
              <a:ext uri="{FF2B5EF4-FFF2-40B4-BE49-F238E27FC236}">
                <a16:creationId xmlns:a16="http://schemas.microsoft.com/office/drawing/2014/main" id="{28AD77CD-EF2D-4567-9F5E-015980D9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" t="14348" r="28068" b="2514"/>
          <a:stretch/>
        </p:blipFill>
        <p:spPr bwMode="auto">
          <a:xfrm>
            <a:off x="3615053" y="1596716"/>
            <a:ext cx="5031521" cy="452558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95F18F-9FAC-4136-8186-74F35C453A62}"/>
              </a:ext>
            </a:extLst>
          </p:cNvPr>
          <p:cNvSpPr txBox="1">
            <a:spLocks/>
          </p:cNvSpPr>
          <p:nvPr/>
        </p:nvSpPr>
        <p:spPr>
          <a:xfrm>
            <a:off x="3603062" y="1090007"/>
            <a:ext cx="5055502" cy="457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Latitude: </a:t>
            </a:r>
            <a:r>
              <a:rPr lang="en-US" sz="2200" b="1" i="1" dirty="0">
                <a:solidFill>
                  <a:schemeClr val="tx1"/>
                </a:solidFill>
              </a:rPr>
              <a:t>36.500704° 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030BE2-6877-486B-B5B0-304A5D3FE166}"/>
              </a:ext>
            </a:extLst>
          </p:cNvPr>
          <p:cNvSpPr txBox="1">
            <a:spLocks/>
          </p:cNvSpPr>
          <p:nvPr/>
        </p:nvSpPr>
        <p:spPr>
          <a:xfrm>
            <a:off x="3603062" y="6181095"/>
            <a:ext cx="5055502" cy="457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Min Latitude: </a:t>
            </a:r>
            <a:r>
              <a:rPr lang="en-US" sz="2200" b="1" i="1" dirty="0">
                <a:solidFill>
                  <a:schemeClr val="tx1"/>
                </a:solidFill>
              </a:rPr>
              <a:t>25.837377° 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5BAFD3-A9DD-4328-BC7E-04EEC5E34BD2}"/>
              </a:ext>
            </a:extLst>
          </p:cNvPr>
          <p:cNvSpPr txBox="1">
            <a:spLocks/>
          </p:cNvSpPr>
          <p:nvPr/>
        </p:nvSpPr>
        <p:spPr>
          <a:xfrm>
            <a:off x="592583" y="3191501"/>
            <a:ext cx="2916486" cy="8091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Min Longitude:</a:t>
            </a:r>
            <a:b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i="1" dirty="0">
                <a:solidFill>
                  <a:schemeClr val="tx1"/>
                </a:solidFill>
              </a:rPr>
              <a:t>106.645646° W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76F7FC-D007-4A40-85CA-1121271CE03C}"/>
              </a:ext>
            </a:extLst>
          </p:cNvPr>
          <p:cNvSpPr txBox="1">
            <a:spLocks/>
          </p:cNvSpPr>
          <p:nvPr/>
        </p:nvSpPr>
        <p:spPr>
          <a:xfrm>
            <a:off x="8728577" y="3191501"/>
            <a:ext cx="2916486" cy="8091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Max Longitude:</a:t>
            </a:r>
            <a:b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2200" b="1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b="1" i="1" dirty="0">
                <a:solidFill>
                  <a:schemeClr val="tx1"/>
                </a:solidFill>
              </a:rPr>
              <a:t>93.508292° W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6A63448-A7AC-4865-A5E2-52EFEE18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38" y="111399"/>
            <a:ext cx="9103943" cy="1384443"/>
          </a:xfrm>
        </p:spPr>
        <p:txBody>
          <a:bodyPr/>
          <a:lstStyle/>
          <a:p>
            <a:r>
              <a:rPr lang="en-US" dirty="0"/>
              <a:t>Bounding Box for Texas</a:t>
            </a:r>
          </a:p>
        </p:txBody>
      </p:sp>
    </p:spTree>
    <p:extLst>
      <p:ext uri="{BB962C8B-B14F-4D97-AF65-F5344CB8AC3E}">
        <p14:creationId xmlns:p14="http://schemas.microsoft.com/office/powerpoint/2010/main" val="296288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0DBC-BB7A-4236-8733-FAA11118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73036"/>
          </a:xfr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ctr"/>
          <a:lstStyle/>
          <a:p>
            <a:pPr algn="ctr"/>
            <a:r>
              <a:rPr lang="en-US" sz="2800" b="1" i="1" dirty="0">
                <a:solidFill>
                  <a:schemeClr val="tx1"/>
                </a:solidFill>
              </a:rPr>
              <a:t>Circular Searching and Hierarchical Granularity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DEB3F-920F-4CBC-BF94-A43C47E9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659" y="1103546"/>
            <a:ext cx="6248400" cy="548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6735F-AD3F-474A-A027-F36972E605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4" y="1645456"/>
            <a:ext cx="4047109" cy="404710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57717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457</TotalTime>
  <Words>918</Words>
  <Application>Microsoft Office PowerPoint</Application>
  <PresentationFormat>Widescreen</PresentationFormat>
  <Paragraphs>244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Ion</vt:lpstr>
      <vt:lpstr>In Search of the “Hill Country”: Using the Foursquare API to Delineate a Vernacular Region in Texas </vt:lpstr>
      <vt:lpstr>Introduction to the Texas Hill Country</vt:lpstr>
      <vt:lpstr>Types of Geographic Regions</vt:lpstr>
      <vt:lpstr>Where is the Texas Hill Country?</vt:lpstr>
      <vt:lpstr>An Old School Approach to Vernacular Geography Study</vt:lpstr>
      <vt:lpstr>Examples of Hill Country Venues</vt:lpstr>
      <vt:lpstr>Foursquare Places API</vt:lpstr>
      <vt:lpstr>Bounding Box for Texas</vt:lpstr>
      <vt:lpstr>Circular Searching and Hierarchical Granularity</vt:lpstr>
      <vt:lpstr>Hierarchical Approach to Sampling the Foursquare Places API</vt:lpstr>
      <vt:lpstr>Hierarchical Approach to Sampling the Foursquare Places API</vt:lpstr>
      <vt:lpstr>Top Categories for “Hill Country” Venues</vt:lpstr>
      <vt:lpstr>Top Cities for “Hill Country” Venues</vt:lpstr>
      <vt:lpstr>Hill Country Venues Point Map</vt:lpstr>
      <vt:lpstr>Hill Country Venues Marker Cluster Map</vt:lpstr>
      <vt:lpstr>Hill Country Venues Marker Cluster Map</vt:lpstr>
      <vt:lpstr>Hill Country Venue Hexbin Map</vt:lpstr>
      <vt:lpstr>Top 10 Texas Counties for “Hill Country” Venues per 1,000 Sq Miles</vt:lpstr>
      <vt:lpstr>Hill Country Venues per 1,000 Sq Mi</vt:lpstr>
      <vt:lpstr>Top 10 Texas Counties for “Hill Country” Venues per Million People</vt:lpstr>
      <vt:lpstr>Hill Country Venues per Million People</vt:lpstr>
      <vt:lpstr>3 Challenges with Foursquare API</vt:lpstr>
      <vt:lpstr>Conclusion</vt:lpstr>
      <vt:lpstr>Future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the “Hill Country”: Using the Foursquare API to Delineate a Vernacular Region in Texas</dc:title>
  <dc:creator>William Flynn</dc:creator>
  <cp:lastModifiedBy>William Flynn</cp:lastModifiedBy>
  <cp:revision>14</cp:revision>
  <dcterms:created xsi:type="dcterms:W3CDTF">2020-03-17T20:47:42Z</dcterms:created>
  <dcterms:modified xsi:type="dcterms:W3CDTF">2020-03-18T04:25:30Z</dcterms:modified>
</cp:coreProperties>
</file>